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9" r:id="rId2"/>
    <p:sldId id="257" r:id="rId3"/>
    <p:sldId id="258" r:id="rId4"/>
    <p:sldId id="259" r:id="rId5"/>
    <p:sldId id="260" r:id="rId6"/>
    <p:sldId id="261" r:id="rId7"/>
    <p:sldId id="272" r:id="rId8"/>
    <p:sldId id="267" r:id="rId9"/>
    <p:sldId id="263" r:id="rId10"/>
    <p:sldId id="270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7D69DE-E997-45C0-AED6-C57C087F83A9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0A55A877-B767-4E36-A012-E3D3F69B2DA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How can we leverage user preferences and movie attributes to generate accurate recommendations?</a:t>
          </a:r>
          <a:endParaRPr lang="en-US"/>
        </a:p>
      </dgm:t>
    </dgm:pt>
    <dgm:pt modelId="{F6D5853D-9735-427C-B2F6-0E285F4F128F}" type="parTrans" cxnId="{D8199C1C-5C5D-423E-A889-9D9D9B1CC4DD}">
      <dgm:prSet/>
      <dgm:spPr/>
      <dgm:t>
        <a:bodyPr/>
        <a:lstStyle/>
        <a:p>
          <a:endParaRPr lang="en-US"/>
        </a:p>
      </dgm:t>
    </dgm:pt>
    <dgm:pt modelId="{05FC3F6F-1682-4518-AF2A-132ACC8DCCA0}" type="sibTrans" cxnId="{D8199C1C-5C5D-423E-A889-9D9D9B1CC4DD}">
      <dgm:prSet/>
      <dgm:spPr/>
      <dgm:t>
        <a:bodyPr/>
        <a:lstStyle/>
        <a:p>
          <a:endParaRPr lang="en-US"/>
        </a:p>
      </dgm:t>
    </dgm:pt>
    <dgm:pt modelId="{E72A08FA-2B01-40DD-BD93-1D80B51F519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What machine learning algorithms and techniques are most effective for building a movie recommendation system?</a:t>
          </a:r>
          <a:endParaRPr lang="en-US"/>
        </a:p>
      </dgm:t>
    </dgm:pt>
    <dgm:pt modelId="{25F3AFF8-E801-45BC-8484-331514939D46}" type="parTrans" cxnId="{3AD4D59C-D12C-4AC0-A1E6-B6CA2FB9DE30}">
      <dgm:prSet/>
      <dgm:spPr/>
      <dgm:t>
        <a:bodyPr/>
        <a:lstStyle/>
        <a:p>
          <a:endParaRPr lang="en-US"/>
        </a:p>
      </dgm:t>
    </dgm:pt>
    <dgm:pt modelId="{64D1B8A5-8D89-47D6-AF53-8CBD4EFC594E}" type="sibTrans" cxnId="{3AD4D59C-D12C-4AC0-A1E6-B6CA2FB9DE30}">
      <dgm:prSet/>
      <dgm:spPr/>
      <dgm:t>
        <a:bodyPr/>
        <a:lstStyle/>
        <a:p>
          <a:endParaRPr lang="en-US"/>
        </a:p>
      </dgm:t>
    </dgm:pt>
    <dgm:pt modelId="{52EF58D8-1E0A-4F9A-BDA7-9EE509633E0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/>
            <a:t>How can we evaluate the performance and effectiveness of the recommendation system</a:t>
          </a:r>
          <a:endParaRPr lang="en-US"/>
        </a:p>
      </dgm:t>
    </dgm:pt>
    <dgm:pt modelId="{AE5C8C7C-3B92-411B-ABE5-2CFE89194E46}" type="parTrans" cxnId="{9C621D54-3DAE-4B1C-B404-E98AC4975B87}">
      <dgm:prSet/>
      <dgm:spPr/>
      <dgm:t>
        <a:bodyPr/>
        <a:lstStyle/>
        <a:p>
          <a:endParaRPr lang="en-US"/>
        </a:p>
      </dgm:t>
    </dgm:pt>
    <dgm:pt modelId="{C0F824EF-6E73-4595-A344-98E3C6CD64A7}" type="sibTrans" cxnId="{9C621D54-3DAE-4B1C-B404-E98AC4975B87}">
      <dgm:prSet/>
      <dgm:spPr/>
      <dgm:t>
        <a:bodyPr/>
        <a:lstStyle/>
        <a:p>
          <a:endParaRPr lang="en-US"/>
        </a:p>
      </dgm:t>
    </dgm:pt>
    <dgm:pt modelId="{F269A248-8A28-41F3-81EE-A2CD75327821}" type="pres">
      <dgm:prSet presAssocID="{DC7D69DE-E997-45C0-AED6-C57C087F83A9}" presName="root" presStyleCnt="0">
        <dgm:presLayoutVars>
          <dgm:dir/>
          <dgm:resizeHandles val="exact"/>
        </dgm:presLayoutVars>
      </dgm:prSet>
      <dgm:spPr/>
    </dgm:pt>
    <dgm:pt modelId="{E7D5E699-5C92-4773-94DD-2381B4EDEBC8}" type="pres">
      <dgm:prSet presAssocID="{0A55A877-B767-4E36-A012-E3D3F69B2DA5}" presName="compNode" presStyleCnt="0"/>
      <dgm:spPr/>
    </dgm:pt>
    <dgm:pt modelId="{B6469535-9914-4857-B9C4-BB1A5CCE9098}" type="pres">
      <dgm:prSet presAssocID="{0A55A877-B767-4E36-A012-E3D3F69B2DA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B7A22A2-B050-4A87-98BC-D883C6045F36}" type="pres">
      <dgm:prSet presAssocID="{0A55A877-B767-4E36-A012-E3D3F69B2DA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A2834321-BBA0-4A3D-86AC-FABBA20485A6}" type="pres">
      <dgm:prSet presAssocID="{0A55A877-B767-4E36-A012-E3D3F69B2DA5}" presName="spaceRect" presStyleCnt="0"/>
      <dgm:spPr/>
    </dgm:pt>
    <dgm:pt modelId="{428053BC-3E0D-4F23-B00C-19D0CBF7603A}" type="pres">
      <dgm:prSet presAssocID="{0A55A877-B767-4E36-A012-E3D3F69B2DA5}" presName="textRect" presStyleLbl="revTx" presStyleIdx="0" presStyleCnt="3">
        <dgm:presLayoutVars>
          <dgm:chMax val="1"/>
          <dgm:chPref val="1"/>
        </dgm:presLayoutVars>
      </dgm:prSet>
      <dgm:spPr/>
    </dgm:pt>
    <dgm:pt modelId="{769810EE-C9E9-4B91-B4BE-1EC4DE16C399}" type="pres">
      <dgm:prSet presAssocID="{05FC3F6F-1682-4518-AF2A-132ACC8DCCA0}" presName="sibTrans" presStyleCnt="0"/>
      <dgm:spPr/>
    </dgm:pt>
    <dgm:pt modelId="{C4475D72-F7E7-45C4-B65C-AB437815691E}" type="pres">
      <dgm:prSet presAssocID="{E72A08FA-2B01-40DD-BD93-1D80B51F5195}" presName="compNode" presStyleCnt="0"/>
      <dgm:spPr/>
    </dgm:pt>
    <dgm:pt modelId="{B297D0CB-7093-4C75-8C11-FA5A2420B1D2}" type="pres">
      <dgm:prSet presAssocID="{E72A08FA-2B01-40DD-BD93-1D80B51F5195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6F72610-292E-42BB-AA8B-AB71E7E3E578}" type="pres">
      <dgm:prSet presAssocID="{E72A08FA-2B01-40DD-BD93-1D80B51F519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BBF991DD-6350-4677-9DA1-5D91686D7197}" type="pres">
      <dgm:prSet presAssocID="{E72A08FA-2B01-40DD-BD93-1D80B51F5195}" presName="spaceRect" presStyleCnt="0"/>
      <dgm:spPr/>
    </dgm:pt>
    <dgm:pt modelId="{7B252560-8E2D-4676-A70C-0AF2E2A08CAB}" type="pres">
      <dgm:prSet presAssocID="{E72A08FA-2B01-40DD-BD93-1D80B51F5195}" presName="textRect" presStyleLbl="revTx" presStyleIdx="1" presStyleCnt="3">
        <dgm:presLayoutVars>
          <dgm:chMax val="1"/>
          <dgm:chPref val="1"/>
        </dgm:presLayoutVars>
      </dgm:prSet>
      <dgm:spPr/>
    </dgm:pt>
    <dgm:pt modelId="{2FC713AC-84D6-4DBA-803B-46D7E7511935}" type="pres">
      <dgm:prSet presAssocID="{64D1B8A5-8D89-47D6-AF53-8CBD4EFC594E}" presName="sibTrans" presStyleCnt="0"/>
      <dgm:spPr/>
    </dgm:pt>
    <dgm:pt modelId="{DCAA07FA-10C1-4E79-82EC-11A58C7D3693}" type="pres">
      <dgm:prSet presAssocID="{52EF58D8-1E0A-4F9A-BDA7-9EE509633E09}" presName="compNode" presStyleCnt="0"/>
      <dgm:spPr/>
    </dgm:pt>
    <dgm:pt modelId="{7E282D0B-0A26-4EB5-BBD2-821B0CD85C4B}" type="pres">
      <dgm:prSet presAssocID="{52EF58D8-1E0A-4F9A-BDA7-9EE509633E0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EC9F3F34-0C78-4976-A23D-EE93CF69296F}" type="pres">
      <dgm:prSet presAssocID="{52EF58D8-1E0A-4F9A-BDA7-9EE509633E09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 List"/>
        </a:ext>
      </dgm:extLst>
    </dgm:pt>
    <dgm:pt modelId="{6447BB57-C78E-4C1C-824E-609B5CFA7366}" type="pres">
      <dgm:prSet presAssocID="{52EF58D8-1E0A-4F9A-BDA7-9EE509633E09}" presName="spaceRect" presStyleCnt="0"/>
      <dgm:spPr/>
    </dgm:pt>
    <dgm:pt modelId="{2523F3C4-B25B-4403-BB5B-A4B495C22D70}" type="pres">
      <dgm:prSet presAssocID="{52EF58D8-1E0A-4F9A-BDA7-9EE509633E09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8199C1C-5C5D-423E-A889-9D9D9B1CC4DD}" srcId="{DC7D69DE-E997-45C0-AED6-C57C087F83A9}" destId="{0A55A877-B767-4E36-A012-E3D3F69B2DA5}" srcOrd="0" destOrd="0" parTransId="{F6D5853D-9735-427C-B2F6-0E285F4F128F}" sibTransId="{05FC3F6F-1682-4518-AF2A-132ACC8DCCA0}"/>
    <dgm:cxn modelId="{532B502F-101F-9E45-884F-7231005A46BF}" type="presOf" srcId="{52EF58D8-1E0A-4F9A-BDA7-9EE509633E09}" destId="{2523F3C4-B25B-4403-BB5B-A4B495C22D70}" srcOrd="0" destOrd="0" presId="urn:microsoft.com/office/officeart/2018/5/layout/IconLeafLabelList"/>
    <dgm:cxn modelId="{9C621D54-3DAE-4B1C-B404-E98AC4975B87}" srcId="{DC7D69DE-E997-45C0-AED6-C57C087F83A9}" destId="{52EF58D8-1E0A-4F9A-BDA7-9EE509633E09}" srcOrd="2" destOrd="0" parTransId="{AE5C8C7C-3B92-411B-ABE5-2CFE89194E46}" sibTransId="{C0F824EF-6E73-4595-A344-98E3C6CD64A7}"/>
    <dgm:cxn modelId="{3AD4D59C-D12C-4AC0-A1E6-B6CA2FB9DE30}" srcId="{DC7D69DE-E997-45C0-AED6-C57C087F83A9}" destId="{E72A08FA-2B01-40DD-BD93-1D80B51F5195}" srcOrd="1" destOrd="0" parTransId="{25F3AFF8-E801-45BC-8484-331514939D46}" sibTransId="{64D1B8A5-8D89-47D6-AF53-8CBD4EFC594E}"/>
    <dgm:cxn modelId="{E4A627BF-2B08-7849-8E99-75DF597EEC21}" type="presOf" srcId="{DC7D69DE-E997-45C0-AED6-C57C087F83A9}" destId="{F269A248-8A28-41F3-81EE-A2CD75327821}" srcOrd="0" destOrd="0" presId="urn:microsoft.com/office/officeart/2018/5/layout/IconLeafLabelList"/>
    <dgm:cxn modelId="{D52546CF-1E80-6F41-B3EB-466CDD78F665}" type="presOf" srcId="{0A55A877-B767-4E36-A012-E3D3F69B2DA5}" destId="{428053BC-3E0D-4F23-B00C-19D0CBF7603A}" srcOrd="0" destOrd="0" presId="urn:microsoft.com/office/officeart/2018/5/layout/IconLeafLabelList"/>
    <dgm:cxn modelId="{79214DDE-60C7-264F-8B65-F70556E1BC3C}" type="presOf" srcId="{E72A08FA-2B01-40DD-BD93-1D80B51F5195}" destId="{7B252560-8E2D-4676-A70C-0AF2E2A08CAB}" srcOrd="0" destOrd="0" presId="urn:microsoft.com/office/officeart/2018/5/layout/IconLeafLabelList"/>
    <dgm:cxn modelId="{6D723AC8-7F1E-6D4F-9CE2-0A4436259BCE}" type="presParOf" srcId="{F269A248-8A28-41F3-81EE-A2CD75327821}" destId="{E7D5E699-5C92-4773-94DD-2381B4EDEBC8}" srcOrd="0" destOrd="0" presId="urn:microsoft.com/office/officeart/2018/5/layout/IconLeafLabelList"/>
    <dgm:cxn modelId="{D5C55E47-D946-A04F-89B0-E265AF498588}" type="presParOf" srcId="{E7D5E699-5C92-4773-94DD-2381B4EDEBC8}" destId="{B6469535-9914-4857-B9C4-BB1A5CCE9098}" srcOrd="0" destOrd="0" presId="urn:microsoft.com/office/officeart/2018/5/layout/IconLeafLabelList"/>
    <dgm:cxn modelId="{50C56730-2ED5-2948-A272-2CA407F73CCB}" type="presParOf" srcId="{E7D5E699-5C92-4773-94DD-2381B4EDEBC8}" destId="{5B7A22A2-B050-4A87-98BC-D883C6045F36}" srcOrd="1" destOrd="0" presId="urn:microsoft.com/office/officeart/2018/5/layout/IconLeafLabelList"/>
    <dgm:cxn modelId="{63C7D3E8-16A6-A546-85EC-85A47E10595C}" type="presParOf" srcId="{E7D5E699-5C92-4773-94DD-2381B4EDEBC8}" destId="{A2834321-BBA0-4A3D-86AC-FABBA20485A6}" srcOrd="2" destOrd="0" presId="urn:microsoft.com/office/officeart/2018/5/layout/IconLeafLabelList"/>
    <dgm:cxn modelId="{57D23A61-FA80-6E4B-B36C-67287EE0D683}" type="presParOf" srcId="{E7D5E699-5C92-4773-94DD-2381B4EDEBC8}" destId="{428053BC-3E0D-4F23-B00C-19D0CBF7603A}" srcOrd="3" destOrd="0" presId="urn:microsoft.com/office/officeart/2018/5/layout/IconLeafLabelList"/>
    <dgm:cxn modelId="{45FEDD36-3050-1C41-9A5D-0F223DC622B8}" type="presParOf" srcId="{F269A248-8A28-41F3-81EE-A2CD75327821}" destId="{769810EE-C9E9-4B91-B4BE-1EC4DE16C399}" srcOrd="1" destOrd="0" presId="urn:microsoft.com/office/officeart/2018/5/layout/IconLeafLabelList"/>
    <dgm:cxn modelId="{9ED0827C-B403-1949-A444-53D9E6120FDE}" type="presParOf" srcId="{F269A248-8A28-41F3-81EE-A2CD75327821}" destId="{C4475D72-F7E7-45C4-B65C-AB437815691E}" srcOrd="2" destOrd="0" presId="urn:microsoft.com/office/officeart/2018/5/layout/IconLeafLabelList"/>
    <dgm:cxn modelId="{C037B2D3-52B5-3F4D-8B79-D32EA2F05A53}" type="presParOf" srcId="{C4475D72-F7E7-45C4-B65C-AB437815691E}" destId="{B297D0CB-7093-4C75-8C11-FA5A2420B1D2}" srcOrd="0" destOrd="0" presId="urn:microsoft.com/office/officeart/2018/5/layout/IconLeafLabelList"/>
    <dgm:cxn modelId="{EC4DE770-0F86-AE4B-93A5-014C13F0A205}" type="presParOf" srcId="{C4475D72-F7E7-45C4-B65C-AB437815691E}" destId="{16F72610-292E-42BB-AA8B-AB71E7E3E578}" srcOrd="1" destOrd="0" presId="urn:microsoft.com/office/officeart/2018/5/layout/IconLeafLabelList"/>
    <dgm:cxn modelId="{DFFF0413-9AFE-3241-AEA3-F4D6178D0F1C}" type="presParOf" srcId="{C4475D72-F7E7-45C4-B65C-AB437815691E}" destId="{BBF991DD-6350-4677-9DA1-5D91686D7197}" srcOrd="2" destOrd="0" presId="urn:microsoft.com/office/officeart/2018/5/layout/IconLeafLabelList"/>
    <dgm:cxn modelId="{5E883022-D6A6-1C42-A80F-6F08DD01F27F}" type="presParOf" srcId="{C4475D72-F7E7-45C4-B65C-AB437815691E}" destId="{7B252560-8E2D-4676-A70C-0AF2E2A08CAB}" srcOrd="3" destOrd="0" presId="urn:microsoft.com/office/officeart/2018/5/layout/IconLeafLabelList"/>
    <dgm:cxn modelId="{5C753D42-AAC3-0E43-A319-7EC85B17DD86}" type="presParOf" srcId="{F269A248-8A28-41F3-81EE-A2CD75327821}" destId="{2FC713AC-84D6-4DBA-803B-46D7E7511935}" srcOrd="3" destOrd="0" presId="urn:microsoft.com/office/officeart/2018/5/layout/IconLeafLabelList"/>
    <dgm:cxn modelId="{38A4F8E3-615C-C24A-B35B-E4535AD4FE12}" type="presParOf" srcId="{F269A248-8A28-41F3-81EE-A2CD75327821}" destId="{DCAA07FA-10C1-4E79-82EC-11A58C7D3693}" srcOrd="4" destOrd="0" presId="urn:microsoft.com/office/officeart/2018/5/layout/IconLeafLabelList"/>
    <dgm:cxn modelId="{FE537DF8-C5E1-8540-8B33-B79355B86255}" type="presParOf" srcId="{DCAA07FA-10C1-4E79-82EC-11A58C7D3693}" destId="{7E282D0B-0A26-4EB5-BBD2-821B0CD85C4B}" srcOrd="0" destOrd="0" presId="urn:microsoft.com/office/officeart/2018/5/layout/IconLeafLabelList"/>
    <dgm:cxn modelId="{FED3CCD4-BAA6-9C4B-AF6A-F3288C85DCE6}" type="presParOf" srcId="{DCAA07FA-10C1-4E79-82EC-11A58C7D3693}" destId="{EC9F3F34-0C78-4976-A23D-EE93CF69296F}" srcOrd="1" destOrd="0" presId="urn:microsoft.com/office/officeart/2018/5/layout/IconLeafLabelList"/>
    <dgm:cxn modelId="{793A9F28-4DE9-C543-8E16-B7C1134F3EC9}" type="presParOf" srcId="{DCAA07FA-10C1-4E79-82EC-11A58C7D3693}" destId="{6447BB57-C78E-4C1C-824E-609B5CFA7366}" srcOrd="2" destOrd="0" presId="urn:microsoft.com/office/officeart/2018/5/layout/IconLeafLabelList"/>
    <dgm:cxn modelId="{DD215DDC-D8FC-EA4A-BFED-1972F8083AA9}" type="presParOf" srcId="{DCAA07FA-10C1-4E79-82EC-11A58C7D3693}" destId="{2523F3C4-B25B-4403-BB5B-A4B495C22D7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469535-9914-4857-B9C4-BB1A5CCE9098}">
      <dsp:nvSpPr>
        <dsp:cNvPr id="0" name=""/>
        <dsp:cNvSpPr/>
      </dsp:nvSpPr>
      <dsp:spPr>
        <a:xfrm>
          <a:off x="679050" y="578169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7A22A2-B050-4A87-98BC-D883C6045F36}">
      <dsp:nvSpPr>
        <dsp:cNvPr id="0" name=""/>
        <dsp:cNvSpPr/>
      </dsp:nvSpPr>
      <dsp:spPr>
        <a:xfrm>
          <a:off x="1081237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8053BC-3E0D-4F23-B00C-19D0CBF7603A}">
      <dsp:nvSpPr>
        <dsp:cNvPr id="0" name=""/>
        <dsp:cNvSpPr/>
      </dsp:nvSpPr>
      <dsp:spPr>
        <a:xfrm>
          <a:off x="75768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/>
            <a:t>How can we leverage user preferences and movie attributes to generate accurate recommendations?</a:t>
          </a:r>
          <a:endParaRPr lang="en-US" sz="1100" kern="1200"/>
        </a:p>
      </dsp:txBody>
      <dsp:txXfrm>
        <a:off x="75768" y="3053169"/>
        <a:ext cx="3093750" cy="720000"/>
      </dsp:txXfrm>
    </dsp:sp>
    <dsp:sp modelId="{B297D0CB-7093-4C75-8C11-FA5A2420B1D2}">
      <dsp:nvSpPr>
        <dsp:cNvPr id="0" name=""/>
        <dsp:cNvSpPr/>
      </dsp:nvSpPr>
      <dsp:spPr>
        <a:xfrm>
          <a:off x="4314206" y="578169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6F72610-292E-42BB-AA8B-AB71E7E3E578}">
      <dsp:nvSpPr>
        <dsp:cNvPr id="0" name=""/>
        <dsp:cNvSpPr/>
      </dsp:nvSpPr>
      <dsp:spPr>
        <a:xfrm>
          <a:off x="4716393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252560-8E2D-4676-A70C-0AF2E2A08CAB}">
      <dsp:nvSpPr>
        <dsp:cNvPr id="0" name=""/>
        <dsp:cNvSpPr/>
      </dsp:nvSpPr>
      <dsp:spPr>
        <a:xfrm>
          <a:off x="3710925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/>
            <a:t>What machine learning algorithms and techniques are most effective for building a movie recommendation system?</a:t>
          </a:r>
          <a:endParaRPr lang="en-US" sz="1100" kern="1200"/>
        </a:p>
      </dsp:txBody>
      <dsp:txXfrm>
        <a:off x="3710925" y="3053169"/>
        <a:ext cx="3093750" cy="720000"/>
      </dsp:txXfrm>
    </dsp:sp>
    <dsp:sp modelId="{7E282D0B-0A26-4EB5-BBD2-821B0CD85C4B}">
      <dsp:nvSpPr>
        <dsp:cNvPr id="0" name=""/>
        <dsp:cNvSpPr/>
      </dsp:nvSpPr>
      <dsp:spPr>
        <a:xfrm>
          <a:off x="7949362" y="578169"/>
          <a:ext cx="1887187" cy="1887187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9F3F34-0C78-4976-A23D-EE93CF69296F}">
      <dsp:nvSpPr>
        <dsp:cNvPr id="0" name=""/>
        <dsp:cNvSpPr/>
      </dsp:nvSpPr>
      <dsp:spPr>
        <a:xfrm>
          <a:off x="8351550" y="980356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23F3C4-B25B-4403-BB5B-A4B495C22D70}">
      <dsp:nvSpPr>
        <dsp:cNvPr id="0" name=""/>
        <dsp:cNvSpPr/>
      </dsp:nvSpPr>
      <dsp:spPr>
        <a:xfrm>
          <a:off x="7346081" y="3053169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/>
            <a:t>How can we evaluate the performance and effectiveness of the recommendation system</a:t>
          </a:r>
          <a:endParaRPr lang="en-US" sz="1100" kern="1200"/>
        </a:p>
      </dsp:txBody>
      <dsp:txXfrm>
        <a:off x="7346081" y="3053169"/>
        <a:ext cx="30937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sv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A84740-541B-B740-872C-1C61CB2C9AAF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8F17AB-F71F-6245-84BC-06146CDB78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07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professor ,hello everyone today </a:t>
            </a:r>
            <a:r>
              <a:rPr lang="en-US" dirty="0" err="1"/>
              <a:t>i</a:t>
            </a:r>
            <a:r>
              <a:rPr lang="en-US" dirty="0"/>
              <a:t> will present the Movie </a:t>
            </a:r>
            <a:r>
              <a:rPr lang="en-US" dirty="0" err="1"/>
              <a:t>recommedation</a:t>
            </a:r>
            <a:r>
              <a:rPr lang="en-US" dirty="0"/>
              <a:t>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today we will see how can we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72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provides the information about the dataset we are using for our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709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are the major attributes we will be concentrating to get the recommendations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71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My model </a:t>
            </a:r>
            <a:r>
              <a:rPr lang="en-US" dirty="0" err="1"/>
              <a:t>i</a:t>
            </a:r>
            <a:r>
              <a:rPr lang="en-US" dirty="0"/>
              <a:t> am using these two for the recommendation generation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13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training process for content  based </a:t>
            </a:r>
            <a:r>
              <a:rPr lang="en-US" dirty="0" err="1"/>
              <a:t>invloves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8F17AB-F71F-6245-84BC-06146CDB78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82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22175-6972-8608-216A-5E15ECAB2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A4BF85-0E75-D360-A850-8D7008AE4E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DC28E-FBC9-0DB8-87C8-0D8B6E113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D64EB-8AE1-B8A5-88E6-CE4B0470F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D8A9CE-C4C5-176A-ADCB-9A3B3DAE3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610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DBAE3-38A3-9E68-DA56-A924C0ADB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AC83F1-468A-5AF1-9C78-3E89CF36E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648AA-6674-8F24-29A7-C0D70B0A4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A0E76-BAD3-33F8-260D-3CE83A325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8772A-F102-96D2-DC40-516F4D385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246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C808B9-41A6-8461-CC05-E0F0888F06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BCB0B5-14E4-5EF4-087E-9035A500F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91705-4BFD-1AAF-A049-302075510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088DD-124A-7F99-F71D-18603886DB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16638-C748-0058-789F-EBE9872D9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172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958FE-DC64-4A16-B448-B93B4034C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68D3D-AC13-1279-0637-C426D264C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C2BF9-CA2C-5C24-8CA6-80E43DF78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CEE287-064C-6F69-E996-BE536C73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5D3B8-400E-0E2F-E257-877D0B0BE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55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1182E-89CE-6D6B-3ACD-73E99524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187F7B-D317-2103-CA5F-0733DBCB80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D6E28-F3C3-6F75-CAA5-F0EDEB47F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25F6F-0AF1-56DC-DE3B-4EACA888B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47898-231B-8C67-04B1-100B0A06E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64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8A408-8F96-842D-281C-45845DAF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A1D2C-639F-8CA5-38F9-A0D721051E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3CB7E-1C94-06A6-3C03-1ACA332E0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E2C8B3-7BEA-07B7-2695-37B994D43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DF51D6-386A-412B-5907-F55E767D9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DEDBC-9BBF-1429-FE3B-4EDC662BA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544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F89AB-5C00-E9CC-1D58-7DAD90A6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B8A8A-CBCA-30EB-D5AE-80EC5C68B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CB976F-FA29-6E15-B130-4B12747B5E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44ECC7-0CBE-B358-5A9E-E401E2547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6BA095-7C89-822D-6202-A6D099882B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07AE44-5BD8-0FA4-7F41-CA97B57FA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587E2-ADE9-5E04-8019-00415CEA2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3E8CD2-00AA-9E95-3CD1-5A6E20FE9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75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D7BF-BEC5-3A21-C0E7-AFD9C85AF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B78D58-436B-A403-11A2-18C7A0D65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97380B-A283-6AC3-CB2C-3A7CA0948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73134-359E-D0F0-CA58-4816F0B85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84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4724C8-7D70-B44B-CF99-96B57F91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9633E3-A263-4BEB-C58E-75F7AEFB4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44A59-BB65-DEE0-4C39-18783862C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272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A0A99-2359-5234-48A4-C934C04C7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4274A-30A7-0E98-86DE-836A064598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B8B53A-1496-F409-18CA-BFC1C9F905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922AD-EFB9-44FC-BF94-A9642389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52F77-433A-A401-42ED-1C45CD522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4FA189-1E42-1202-C5D9-FBB3F1C37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532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642F5-2968-474B-1BD2-595F51324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B1FFED-1539-5C05-E211-97C617E57B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AB1945-B7A3-2DF6-65DB-9C17AC9913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1CBC1-2C40-A5A3-3AF0-450D592C6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46B9C-F24C-1547-3EA2-137A119E7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4A867-8803-B9BB-5629-52198BFE0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89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814455-AC1D-2C68-7185-EBE78D4B7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BC7BA-48B9-1CE8-70B6-F5FF98AFF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77201-34C6-7817-34F8-65605D5165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2EC69A-72FE-EC43-827A-25387156FB65}" type="datetimeFigureOut">
              <a:rPr lang="en-US" smtClean="0"/>
              <a:t>4/8/24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4B287-8521-96E2-FDA9-1B0463B0D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6A95DD-A56C-5534-D777-FC8A5B92D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961215-8DB8-CB49-9AE4-AB6513873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0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hyperlink" Target="https://movierecommendationsystemapp.streamlit.ap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moviedb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12" descr="Overhead Projector">
            <a:extLst>
              <a:ext uri="{FF2B5EF4-FFF2-40B4-BE49-F238E27FC236}">
                <a16:creationId xmlns:a16="http://schemas.microsoft.com/office/drawing/2014/main" id="{69AAE63B-24FA-C90A-0E50-6309EE9F61E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A63032-3803-A148-8749-D167D79CB3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3905" y="970730"/>
            <a:ext cx="10058400" cy="123687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FFFFFF"/>
                </a:solidFill>
                <a:cs typeface="Times New Roman" panose="02020603050405020304" pitchFamily="18" charset="0"/>
              </a:rPr>
              <a:t>Movie Recommendation system</a:t>
            </a:r>
            <a:endParaRPr lang="en-US" sz="5400" dirty="0">
              <a:solidFill>
                <a:srgbClr val="FFFFFF"/>
              </a:solidFill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05E9CB-093D-75B7-AF67-D2E2A2A44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45327" y="3415148"/>
            <a:ext cx="4290483" cy="114968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 Murali krishna Avula</a:t>
            </a:r>
          </a:p>
          <a:p>
            <a:r>
              <a:rPr lang="en-US" b="1" dirty="0">
                <a:solidFill>
                  <a:srgbClr val="FFFFFF"/>
                </a:solidFill>
              </a:rPr>
              <a:t>KB85699 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EAD4860-D340-191A-6193-79A8429F8BC1}"/>
              </a:ext>
            </a:extLst>
          </p:cNvPr>
          <p:cNvSpPr txBox="1">
            <a:spLocks/>
          </p:cNvSpPr>
          <p:nvPr/>
        </p:nvSpPr>
        <p:spPr>
          <a:xfrm>
            <a:off x="6333105" y="5770763"/>
            <a:ext cx="5686512" cy="65689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Prepared for: UMBC Data Science Master Degree Capstone by Dr.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Chaojie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(Jay) Wang</a:t>
            </a:r>
          </a:p>
        </p:txBody>
      </p:sp>
    </p:spTree>
    <p:extLst>
      <p:ext uri="{BB962C8B-B14F-4D97-AF65-F5344CB8AC3E}">
        <p14:creationId xmlns:p14="http://schemas.microsoft.com/office/powerpoint/2010/main" val="2758314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493B50-2ED7-3F51-F5E3-BB6C963E5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dirty="0"/>
              <a:t>Demo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FA68C-B85E-064A-FEF5-C33BBD944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Developed a web application using Stream lit for users to interact with our trained recommendation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0" dirty="0" err="1">
                <a:effectLst/>
                <a:highlight>
                  <a:srgbClr val="FFFFFF"/>
                </a:highlight>
                <a:latin typeface="-apple-system"/>
              </a:rPr>
              <a:t>Streamliapp</a:t>
            </a:r>
            <a:r>
              <a:rPr lang="en-US" b="1" i="0" dirty="0">
                <a:effectLst/>
                <a:highlight>
                  <a:srgbClr val="FFFFFF"/>
                </a:highlight>
                <a:latin typeface="-apple-system"/>
              </a:rPr>
              <a:t>: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 (</a:t>
            </a:r>
            <a:r>
              <a:rPr lang="en-US" b="0" i="0" u="sng" dirty="0">
                <a:effectLst/>
                <a:highlight>
                  <a:srgbClr val="FFFFFF"/>
                </a:highlight>
                <a:latin typeface="-apple-system"/>
                <a:hlinkClick r:id="rId2"/>
              </a:rPr>
              <a:t>https://movierecommendationsystemapp.streamlit.app/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E174775A-69F9-382F-9A3B-A4B91DB996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37" r="811" b="-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4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8281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Meiryo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C57AA7-C69A-DE1B-ADD9-95CF93039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0045" y="1346200"/>
            <a:ext cx="5624118" cy="32845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78" name="Freeform: Shape 70">
            <a:extLst>
              <a:ext uri="{FF2B5EF4-FFF2-40B4-BE49-F238E27FC236}">
                <a16:creationId xmlns:a16="http://schemas.microsoft.com/office/drawing/2014/main" id="{96CB0275-66F1-4491-93B8-121D0C717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9" name="Freeform: Shape 72">
            <a:extLst>
              <a:ext uri="{FF2B5EF4-FFF2-40B4-BE49-F238E27FC236}">
                <a16:creationId xmlns:a16="http://schemas.microsoft.com/office/drawing/2014/main" id="{18D32C3D-8F76-4E99-BE56-0836CC38C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84938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0" name="Freeform: Shape 74">
            <a:extLst>
              <a:ext uri="{FF2B5EF4-FFF2-40B4-BE49-F238E27FC236}">
                <a16:creationId xmlns:a16="http://schemas.microsoft.com/office/drawing/2014/main" id="{70766076-46F5-42D5-A773-2B3BEF2B8B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5575" y="0"/>
            <a:ext cx="2486322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7" name="Graphic 6" descr="Video camera">
            <a:extLst>
              <a:ext uri="{FF2B5EF4-FFF2-40B4-BE49-F238E27FC236}">
                <a16:creationId xmlns:a16="http://schemas.microsoft.com/office/drawing/2014/main" id="{E5376E0C-DFD6-B55F-B14F-EA3AC960E8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2571" y="1794394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6508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55A2C778-D972-4134-E0F7-25995DAB9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40" r="30194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DABD28-2AEE-5BDE-F832-6F4216513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 b="1" i="0">
                <a:effectLst/>
                <a:latin typeface="-apple-system"/>
              </a:rPr>
              <a:t>Background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28CF01-6DF8-F7ED-E8CD-1AF1E40438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movie recommendation system aims to provide personalized movie recommendations to users based on their preferences and behavior.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With the increasing popularity of streaming platforms, such systems play a crucial role in enhancing user experience and engagement.</a:t>
            </a:r>
          </a:p>
        </p:txBody>
      </p:sp>
    </p:spTree>
    <p:extLst>
      <p:ext uri="{BB962C8B-B14F-4D97-AF65-F5344CB8AC3E}">
        <p14:creationId xmlns:p14="http://schemas.microsoft.com/office/powerpoint/2010/main" val="3653183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8E6958-FD0D-84A6-0782-354C6E4F7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b="1" i="0">
                <a:effectLst/>
                <a:latin typeface="-apple-system"/>
              </a:rPr>
              <a:t>Research Questions:</a:t>
            </a:r>
            <a:endParaRPr lang="en-US" sz="5200"/>
          </a:p>
        </p:txBody>
      </p:sp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D09A0B53-EBB6-703C-26DB-EB5A560779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34991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67125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56F49-8E94-AFD3-8C90-3810328C1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en-US" sz="4000" b="1" i="0">
                <a:effectLst/>
                <a:latin typeface="-apple-system"/>
              </a:rPr>
              <a:t>Data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B6B3B2-3116-2282-4A82-8D949E4645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anchor="ctr">
            <a:normAutofit/>
          </a:bodyPr>
          <a:lstStyle/>
          <a:p>
            <a:r>
              <a:rPr lang="en-US" sz="1900" b="1" i="0">
                <a:effectLst/>
                <a:latin typeface="-apple-system"/>
              </a:rPr>
              <a:t>Data Sources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-apple-system"/>
              </a:rPr>
              <a:t>The primary data source for this project is the </a:t>
            </a:r>
            <a:r>
              <a:rPr lang="en-US" sz="1900" b="0" i="0" u="sng">
                <a:effectLst/>
                <a:latin typeface="-apple-system"/>
                <a:hlinkClick r:id="rId3"/>
              </a:rPr>
              <a:t>https://www.themoviedb.org/</a:t>
            </a:r>
            <a:r>
              <a:rPr lang="en-US" sz="1900" b="0" i="0">
                <a:effectLst/>
                <a:latin typeface="-apple-system"/>
              </a:rPr>
              <a:t> , which contains information about Movies,budget,production house and more.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-apple-system"/>
              </a:rPr>
              <a:t>Additional data sources may include movie credits, and cast.</a:t>
            </a:r>
          </a:p>
          <a:p>
            <a:r>
              <a:rPr lang="en-US" sz="1900" b="1" i="0">
                <a:effectLst/>
                <a:latin typeface="-apple-system"/>
              </a:rPr>
              <a:t>Data Size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-apple-system"/>
              </a:rPr>
              <a:t>The dataset is approximately 45 MB.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900" b="0" i="0">
                <a:effectLst/>
                <a:latin typeface="-apple-system"/>
              </a:rPr>
              <a:t>It consists of 4804 rows and 20 columns.</a:t>
            </a:r>
            <a:endParaRPr lang="en-US" sz="1900"/>
          </a:p>
          <a:p>
            <a:r>
              <a:rPr lang="en-US" sz="1900"/>
              <a:t>Time data :1919 to 2016 </a:t>
            </a:r>
          </a:p>
          <a:p>
            <a:endParaRPr lang="en-US" sz="1900"/>
          </a:p>
        </p:txBody>
      </p:sp>
      <p:pic>
        <p:nvPicPr>
          <p:cNvPr id="5" name="Picture 4" descr="Different numbers in 3D">
            <a:extLst>
              <a:ext uri="{FF2B5EF4-FFF2-40B4-BE49-F238E27FC236}">
                <a16:creationId xmlns:a16="http://schemas.microsoft.com/office/drawing/2014/main" id="{E46C5E7E-130F-6997-9CD7-71030CB8A0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819" r="25498" b="-1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2079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8EA1D-4A3A-EAB9-639F-A3914AD0F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en-US" sz="3200" b="1" i="0">
                <a:effectLst/>
                <a:latin typeface="-apple-system"/>
              </a:rPr>
              <a:t>Features/Predictors</a:t>
            </a:r>
            <a:endParaRPr lang="en-US" sz="32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63450-1DB8-050A-1040-DC56D831D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  <a:latin typeface="-apple-system"/>
              </a:rPr>
              <a:t>Potential features for the ML models include:</a:t>
            </a:r>
            <a:endParaRPr lang="en-US" sz="2000" b="0" i="0"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Overview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Genres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Keywords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Original Language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Popularity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Release 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0" i="0">
                <a:effectLst/>
                <a:latin typeface="-apple-system"/>
              </a:rPr>
              <a:t>Production Companies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3511DA5C-2ECC-E82A-E1A8-57833B36FA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611" r="18877" b="1"/>
          <a:stretch/>
        </p:blipFill>
        <p:spPr>
          <a:xfrm>
            <a:off x="6096001" y="1130345"/>
            <a:ext cx="5319062" cy="452222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65665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ulti-coloured paper-craft art">
            <a:extLst>
              <a:ext uri="{FF2B5EF4-FFF2-40B4-BE49-F238E27FC236}">
                <a16:creationId xmlns:a16="http://schemas.microsoft.com/office/drawing/2014/main" id="{A98945BA-3541-FCC5-EC8D-5D731CB59D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88" r="19346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8C056-CA42-34CA-6573-BF82E39E2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/>
              <a:t>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52207-8687-A598-2242-39D9C9D6E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/>
          </a:bodyPr>
          <a:lstStyle/>
          <a:p>
            <a:pPr lvl="0"/>
            <a:r>
              <a:rPr lang="en-US" sz="2000" b="0" i="0"/>
              <a:t>Collaborative filtering :</a:t>
            </a:r>
          </a:p>
          <a:p>
            <a:pPr marL="0" lvl="0" indent="0">
              <a:buNone/>
            </a:pPr>
            <a:r>
              <a:rPr lang="en-US" sz="2000"/>
              <a:t>T</a:t>
            </a:r>
            <a:r>
              <a:rPr lang="en-US" sz="2000" b="0" i="0"/>
              <a:t>he Collaborative filtering method finds other users and customers similar to you and recommends their choices.</a:t>
            </a:r>
          </a:p>
          <a:p>
            <a:pPr marL="0" lvl="0" indent="0">
              <a:buNone/>
            </a:pPr>
            <a:endParaRPr lang="en-US" sz="2000"/>
          </a:p>
          <a:p>
            <a:pPr lvl="0"/>
            <a:r>
              <a:rPr lang="en-US" sz="2000" b="0" i="0"/>
              <a:t>Content based filtering:</a:t>
            </a:r>
          </a:p>
          <a:p>
            <a:pPr marL="0" lvl="0" indent="0">
              <a:buNone/>
            </a:pPr>
            <a:r>
              <a:rPr lang="en-US" sz="2000" b="0" i="0"/>
              <a:t>uses item features to recommend other items similar to what the user likes, based on their previous actions or explicit feedback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03568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CAD07-6E6B-4C5D-4E07-86F95F7A0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D4ED8-2EAE-B1D8-F5C0-F9C01A83D4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For content-based recommendation, we will preprocess text data, apply TF-IDF vectorization, and calculate cosine similarity between items.</a:t>
            </a:r>
          </a:p>
          <a:p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 For collaborative filtering, we will use nearest </a:t>
            </a:r>
            <a:r>
              <a:rPr lang="en-US" b="0" i="0" dirty="0" err="1">
                <a:effectLst/>
                <a:highlight>
                  <a:srgbClr val="FFFFFF"/>
                </a:highlight>
                <a:latin typeface="-apple-system"/>
              </a:rPr>
              <a:t>neighbours</a:t>
            </a:r>
            <a:r>
              <a:rPr lang="en-US" b="0" i="0" dirty="0">
                <a:effectLst/>
                <a:highlight>
                  <a:srgbClr val="FFFFFF"/>
                </a:highlight>
                <a:latin typeface="-apple-system"/>
              </a:rPr>
              <a:t> algorithm.</a:t>
            </a:r>
          </a:p>
          <a:p>
            <a:r>
              <a:rPr lang="en-US" sz="2800" b="0" i="0" dirty="0">
                <a:effectLst/>
                <a:highlight>
                  <a:srgbClr val="FFFFFF"/>
                </a:highlight>
                <a:latin typeface="-apple-system"/>
              </a:rPr>
              <a:t>We use pandas For data manipulation and preprocessing</a:t>
            </a:r>
            <a:endParaRPr lang="en-US" b="0" i="0" dirty="0">
              <a:effectLst/>
              <a:highlight>
                <a:srgbClr val="FFFFFF"/>
              </a:highlight>
              <a:latin typeface="-apple-system"/>
            </a:endParaRPr>
          </a:p>
          <a:p>
            <a:endParaRPr lang="en-US" dirty="0"/>
          </a:p>
        </p:txBody>
      </p:sp>
      <p:pic>
        <p:nvPicPr>
          <p:cNvPr id="5" name="Picture 4" descr="People at the meeting desk">
            <a:extLst>
              <a:ext uri="{FF2B5EF4-FFF2-40B4-BE49-F238E27FC236}">
                <a16:creationId xmlns:a16="http://schemas.microsoft.com/office/drawing/2014/main" id="{797D693E-DB0C-202A-CCA2-13598E1896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74" r="26578" b="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62067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34D03-4B3F-193E-CC8C-6771D26CF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3455821" cy="1616203"/>
          </a:xfrm>
        </p:spPr>
        <p:txBody>
          <a:bodyPr anchor="b">
            <a:normAutofit/>
          </a:bodyPr>
          <a:lstStyle/>
          <a:p>
            <a:r>
              <a:rPr lang="en-US" sz="3200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2D13E-3A2F-EEE0-F365-CCE592DA7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455821" cy="3447832"/>
          </a:xfrm>
        </p:spPr>
        <p:txBody>
          <a:bodyPr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codespaces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 lit</a:t>
            </a:r>
          </a:p>
        </p:txBody>
      </p:sp>
      <p:pic>
        <p:nvPicPr>
          <p:cNvPr id="5" name="Picture 4" descr="Popcorn and drink in an empty red theater">
            <a:extLst>
              <a:ext uri="{FF2B5EF4-FFF2-40B4-BE49-F238E27FC236}">
                <a16:creationId xmlns:a16="http://schemas.microsoft.com/office/drawing/2014/main" id="{7111A7DD-7ABB-6D37-6522-60EEBAACAE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51" r="6152"/>
          <a:stretch/>
        </p:blipFill>
        <p:spPr>
          <a:xfrm>
            <a:off x="5086726" y="10"/>
            <a:ext cx="7105273" cy="685799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A5AFD70F-20E3-55D2-E154-7D4FACFBB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068638" y="0"/>
            <a:ext cx="123362" cy="6858000"/>
            <a:chOff x="12068638" y="0"/>
            <a:chExt cx="123362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FBDB812-268E-7EC5-B48A-752271816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DA30E18-AA70-D998-AAFC-727CB0367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3527553"/>
              <a:ext cx="123362" cy="3330447"/>
            </a:xfrm>
            <a:prstGeom prst="rect">
              <a:avLst/>
            </a:prstGeom>
            <a:gradFill>
              <a:gsLst>
                <a:gs pos="1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3828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B217FE-78D1-6B36-43BA-7D9096A74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604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Screenshots</a:t>
            </a:r>
          </a:p>
        </p:txBody>
      </p:sp>
      <p:pic>
        <p:nvPicPr>
          <p:cNvPr id="4" name="Content Placeholder 3" descr="A screen shot of a movie&#10;&#10;Description automatically generated">
            <a:extLst>
              <a:ext uri="{FF2B5EF4-FFF2-40B4-BE49-F238E27FC236}">
                <a16:creationId xmlns:a16="http://schemas.microsoft.com/office/drawing/2014/main" id="{4EA29D75-DFA8-587C-1BD1-115F6D3504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250" y="2365285"/>
            <a:ext cx="4340228" cy="3938756"/>
          </a:xfrm>
          <a:prstGeom prst="rect">
            <a:avLst/>
          </a:prstGeom>
        </p:spPr>
      </p:pic>
      <p:pic>
        <p:nvPicPr>
          <p:cNvPr id="5" name="Picture 4" descr="A screenshot of a movie poster&#10;&#10;Description automatically generated">
            <a:extLst>
              <a:ext uri="{FF2B5EF4-FFF2-40B4-BE49-F238E27FC236}">
                <a16:creationId xmlns:a16="http://schemas.microsoft.com/office/drawing/2014/main" id="{F946753A-5406-6F41-753E-0056C32FAF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2254" y="2365285"/>
            <a:ext cx="4788762" cy="393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172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402</Words>
  <Application>Microsoft Macintosh PowerPoint</Application>
  <PresentationFormat>Widescreen</PresentationFormat>
  <Paragraphs>60</Paragraphs>
  <Slides>11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Meiryo</vt:lpstr>
      <vt:lpstr>-apple-system</vt:lpstr>
      <vt:lpstr>Aptos</vt:lpstr>
      <vt:lpstr>Aptos Display</vt:lpstr>
      <vt:lpstr>Arial</vt:lpstr>
      <vt:lpstr>Calibri</vt:lpstr>
      <vt:lpstr>Times New Roman</vt:lpstr>
      <vt:lpstr>Office Theme</vt:lpstr>
      <vt:lpstr>Movie Recommendation system</vt:lpstr>
      <vt:lpstr>Background</vt:lpstr>
      <vt:lpstr>Research Questions:</vt:lpstr>
      <vt:lpstr>Data</vt:lpstr>
      <vt:lpstr>Features/Predictors</vt:lpstr>
      <vt:lpstr>Machine learning</vt:lpstr>
      <vt:lpstr>Model</vt:lpstr>
      <vt:lpstr>Tools</vt:lpstr>
      <vt:lpstr>Screenshots</vt:lpstr>
      <vt:lpstr>Demo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 system</dc:title>
  <dc:creator>Murali krishna Avula</dc:creator>
  <cp:lastModifiedBy>Murali krishna Avula</cp:lastModifiedBy>
  <cp:revision>55</cp:revision>
  <dcterms:created xsi:type="dcterms:W3CDTF">2024-04-08T21:48:59Z</dcterms:created>
  <dcterms:modified xsi:type="dcterms:W3CDTF">2024-04-08T23:05:13Z</dcterms:modified>
</cp:coreProperties>
</file>

<file path=docProps/thumbnail.jpeg>
</file>